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64" r:id="rId4"/>
    <p:sldId id="265" r:id="rId5"/>
    <p:sldId id="266" r:id="rId6"/>
    <p:sldId id="258" r:id="rId7"/>
    <p:sldId id="259" r:id="rId8"/>
    <p:sldId id="260" r:id="rId9"/>
    <p:sldId id="261" r:id="rId10"/>
    <p:sldId id="267" r:id="rId11"/>
    <p:sldId id="262" r:id="rId12"/>
    <p:sldId id="263" r:id="rId13"/>
  </p:sldIdLst>
  <p:sldSz cx="12192000" cy="6858000"/>
  <p:notesSz cx="6858000" cy="9144000"/>
  <p:defaultTextStyle>
    <a:defPPr lvl="0">
      <a:defRPr lang="he-IL"/>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DE4234-6C87-4CC2-B142-C1748DFC1D4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736D6A7-A3C9-4016-9147-0505A69400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4EA2081-97DA-49DA-9090-E271A0BD6B98}"/>
              </a:ext>
            </a:extLst>
          </p:cNvPr>
          <p:cNvSpPr>
            <a:spLocks noGrp="1"/>
          </p:cNvSpPr>
          <p:nvPr>
            <p:ph type="dt" sz="half" idx="10"/>
          </p:nvPr>
        </p:nvSpPr>
        <p:spPr/>
        <p:txBody>
          <a:bodyPr/>
          <a:lstStyle/>
          <a:p>
            <a:fld id="{545F79B6-597E-4B36-961B-0AC59A219230}" type="datetimeFigureOut">
              <a:rPr lang="he-IL" smtClean="0"/>
              <a:t>ח'/כסלו/תשפ"ה</a:t>
            </a:fld>
            <a:endParaRPr lang="he-IL"/>
          </a:p>
        </p:txBody>
      </p:sp>
      <p:sp>
        <p:nvSpPr>
          <p:cNvPr id="5" name="מציין מיקום של כותרת תחתונה 4">
            <a:extLst>
              <a:ext uri="{FF2B5EF4-FFF2-40B4-BE49-F238E27FC236}">
                <a16:creationId xmlns:a16="http://schemas.microsoft.com/office/drawing/2014/main" id="{D57154BD-7AF0-4E9F-8D92-E6E691D3083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9F9D285-EDDB-458C-A650-070712D46661}"/>
              </a:ext>
            </a:extLst>
          </p:cNvPr>
          <p:cNvSpPr>
            <a:spLocks noGrp="1"/>
          </p:cNvSpPr>
          <p:nvPr>
            <p:ph type="sldNum" sz="quarter" idx="12"/>
          </p:nvPr>
        </p:nvSpPr>
        <p:spPr/>
        <p:txBody>
          <a:bodyPr/>
          <a:lstStyle/>
          <a:p>
            <a:fld id="{805558D2-7D40-4ABF-8B4A-8FDE6863BA19}" type="slidenum">
              <a:rPr lang="he-IL" smtClean="0"/>
              <a:t>‹#›</a:t>
            </a:fld>
            <a:endParaRPr lang="he-IL"/>
          </a:p>
        </p:txBody>
      </p:sp>
    </p:spTree>
    <p:extLst>
      <p:ext uri="{BB962C8B-B14F-4D97-AF65-F5344CB8AC3E}">
        <p14:creationId xmlns:p14="http://schemas.microsoft.com/office/powerpoint/2010/main" val="103025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94FB2F1-93BA-4DB1-ADD8-CC424C643EC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188575D-F8C7-4635-9443-4533F456D4BE}"/>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E6403B0-413E-4182-9761-3E078FE0F113}"/>
              </a:ext>
            </a:extLst>
          </p:cNvPr>
          <p:cNvSpPr>
            <a:spLocks noGrp="1"/>
          </p:cNvSpPr>
          <p:nvPr>
            <p:ph type="dt" sz="half" idx="10"/>
          </p:nvPr>
        </p:nvSpPr>
        <p:spPr/>
        <p:txBody>
          <a:bodyPr/>
          <a:lstStyle/>
          <a:p>
            <a:fld id="{545F79B6-597E-4B36-961B-0AC59A219230}" type="datetimeFigureOut">
              <a:rPr lang="he-IL" smtClean="0"/>
              <a:t>ח'/כסלו/תשפ"ה</a:t>
            </a:fld>
            <a:endParaRPr lang="he-IL"/>
          </a:p>
        </p:txBody>
      </p:sp>
      <p:sp>
        <p:nvSpPr>
          <p:cNvPr id="5" name="מציין מיקום של כותרת תחתונה 4">
            <a:extLst>
              <a:ext uri="{FF2B5EF4-FFF2-40B4-BE49-F238E27FC236}">
                <a16:creationId xmlns:a16="http://schemas.microsoft.com/office/drawing/2014/main" id="{B3B8A5BD-4766-4BF5-86E3-698BC3A714A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FA52F20-482B-4D39-9FE6-420BF5548EA2}"/>
              </a:ext>
            </a:extLst>
          </p:cNvPr>
          <p:cNvSpPr>
            <a:spLocks noGrp="1"/>
          </p:cNvSpPr>
          <p:nvPr>
            <p:ph type="sldNum" sz="quarter" idx="12"/>
          </p:nvPr>
        </p:nvSpPr>
        <p:spPr/>
        <p:txBody>
          <a:bodyPr/>
          <a:lstStyle/>
          <a:p>
            <a:fld id="{805558D2-7D40-4ABF-8B4A-8FDE6863BA19}" type="slidenum">
              <a:rPr lang="he-IL" smtClean="0"/>
              <a:t>‹#›</a:t>
            </a:fld>
            <a:endParaRPr lang="he-IL"/>
          </a:p>
        </p:txBody>
      </p:sp>
    </p:spTree>
    <p:extLst>
      <p:ext uri="{BB962C8B-B14F-4D97-AF65-F5344CB8AC3E}">
        <p14:creationId xmlns:p14="http://schemas.microsoft.com/office/powerpoint/2010/main" val="158072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6D2AC467-A921-4F36-A76D-4D63BF59CCB3}"/>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9508A6E-4B19-4854-B0AF-FBD4C4B5AC12}"/>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D49D61-DC7B-40C3-A967-2524BE59CB48}"/>
              </a:ext>
            </a:extLst>
          </p:cNvPr>
          <p:cNvSpPr>
            <a:spLocks noGrp="1"/>
          </p:cNvSpPr>
          <p:nvPr>
            <p:ph type="dt" sz="half" idx="10"/>
          </p:nvPr>
        </p:nvSpPr>
        <p:spPr/>
        <p:txBody>
          <a:bodyPr/>
          <a:lstStyle/>
          <a:p>
            <a:fld id="{545F79B6-597E-4B36-961B-0AC59A219230}" type="datetimeFigureOut">
              <a:rPr lang="he-IL" smtClean="0"/>
              <a:t>ח'/כסלו/תשפ"ה</a:t>
            </a:fld>
            <a:endParaRPr lang="he-IL"/>
          </a:p>
        </p:txBody>
      </p:sp>
      <p:sp>
        <p:nvSpPr>
          <p:cNvPr id="5" name="מציין מיקום של כותרת תחתונה 4">
            <a:extLst>
              <a:ext uri="{FF2B5EF4-FFF2-40B4-BE49-F238E27FC236}">
                <a16:creationId xmlns:a16="http://schemas.microsoft.com/office/drawing/2014/main" id="{67DE935A-6E5E-4BA7-88E5-7DE6E2C8EB9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FA527FC-060D-4B7C-953B-DB64A79A7577}"/>
              </a:ext>
            </a:extLst>
          </p:cNvPr>
          <p:cNvSpPr>
            <a:spLocks noGrp="1"/>
          </p:cNvSpPr>
          <p:nvPr>
            <p:ph type="sldNum" sz="quarter" idx="12"/>
          </p:nvPr>
        </p:nvSpPr>
        <p:spPr/>
        <p:txBody>
          <a:bodyPr/>
          <a:lstStyle/>
          <a:p>
            <a:fld id="{805558D2-7D40-4ABF-8B4A-8FDE6863BA19}" type="slidenum">
              <a:rPr lang="he-IL" smtClean="0"/>
              <a:t>‹#›</a:t>
            </a:fld>
            <a:endParaRPr lang="he-IL"/>
          </a:p>
        </p:txBody>
      </p:sp>
    </p:spTree>
    <p:extLst>
      <p:ext uri="{BB962C8B-B14F-4D97-AF65-F5344CB8AC3E}">
        <p14:creationId xmlns:p14="http://schemas.microsoft.com/office/powerpoint/2010/main" val="149642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B5C2CF-5A46-44EA-920D-68E4C5969E6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1B3EDEB-EF75-4073-AE5E-5465453F87A8}"/>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698BCEC-33D6-4E57-B276-F34A115FEF0C}"/>
              </a:ext>
            </a:extLst>
          </p:cNvPr>
          <p:cNvSpPr>
            <a:spLocks noGrp="1"/>
          </p:cNvSpPr>
          <p:nvPr>
            <p:ph type="dt" sz="half" idx="10"/>
          </p:nvPr>
        </p:nvSpPr>
        <p:spPr/>
        <p:txBody>
          <a:bodyPr/>
          <a:lstStyle/>
          <a:p>
            <a:fld id="{545F79B6-597E-4B36-961B-0AC59A219230}" type="datetimeFigureOut">
              <a:rPr lang="he-IL" smtClean="0"/>
              <a:t>ח'/כסלו/תשפ"ה</a:t>
            </a:fld>
            <a:endParaRPr lang="he-IL"/>
          </a:p>
        </p:txBody>
      </p:sp>
      <p:sp>
        <p:nvSpPr>
          <p:cNvPr id="5" name="מציין מיקום של כותרת תחתונה 4">
            <a:extLst>
              <a:ext uri="{FF2B5EF4-FFF2-40B4-BE49-F238E27FC236}">
                <a16:creationId xmlns:a16="http://schemas.microsoft.com/office/drawing/2014/main" id="{B8BF22D9-B1EB-4596-8FA7-CC59DCF80E4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2C951D4-6DFE-4980-95FF-37D41C09C20C}"/>
              </a:ext>
            </a:extLst>
          </p:cNvPr>
          <p:cNvSpPr>
            <a:spLocks noGrp="1"/>
          </p:cNvSpPr>
          <p:nvPr>
            <p:ph type="sldNum" sz="quarter" idx="12"/>
          </p:nvPr>
        </p:nvSpPr>
        <p:spPr/>
        <p:txBody>
          <a:bodyPr/>
          <a:lstStyle/>
          <a:p>
            <a:fld id="{805558D2-7D40-4ABF-8B4A-8FDE6863BA19}" type="slidenum">
              <a:rPr lang="he-IL" smtClean="0"/>
              <a:t>‹#›</a:t>
            </a:fld>
            <a:endParaRPr lang="he-IL"/>
          </a:p>
        </p:txBody>
      </p:sp>
    </p:spTree>
    <p:extLst>
      <p:ext uri="{BB962C8B-B14F-4D97-AF65-F5344CB8AC3E}">
        <p14:creationId xmlns:p14="http://schemas.microsoft.com/office/powerpoint/2010/main" val="225928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B5D0C8-5484-4596-B39B-D370E02DE15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75B935A-C63D-4BBE-8AC8-440D9CF25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C50CD310-3D14-45B1-8162-57A68BD9DD8C}"/>
              </a:ext>
            </a:extLst>
          </p:cNvPr>
          <p:cNvSpPr>
            <a:spLocks noGrp="1"/>
          </p:cNvSpPr>
          <p:nvPr>
            <p:ph type="dt" sz="half" idx="10"/>
          </p:nvPr>
        </p:nvSpPr>
        <p:spPr/>
        <p:txBody>
          <a:bodyPr/>
          <a:lstStyle/>
          <a:p>
            <a:fld id="{545F79B6-597E-4B36-961B-0AC59A219230}" type="datetimeFigureOut">
              <a:rPr lang="he-IL" smtClean="0"/>
              <a:t>ח'/כסלו/תשפ"ה</a:t>
            </a:fld>
            <a:endParaRPr lang="he-IL"/>
          </a:p>
        </p:txBody>
      </p:sp>
      <p:sp>
        <p:nvSpPr>
          <p:cNvPr id="5" name="מציין מיקום של כותרת תחתונה 4">
            <a:extLst>
              <a:ext uri="{FF2B5EF4-FFF2-40B4-BE49-F238E27FC236}">
                <a16:creationId xmlns:a16="http://schemas.microsoft.com/office/drawing/2014/main" id="{D84FA3A9-B7CD-4D89-B63F-269E20A389C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5817776-4259-4EAC-B8CA-35B5BC7A165D}"/>
              </a:ext>
            </a:extLst>
          </p:cNvPr>
          <p:cNvSpPr>
            <a:spLocks noGrp="1"/>
          </p:cNvSpPr>
          <p:nvPr>
            <p:ph type="sldNum" sz="quarter" idx="12"/>
          </p:nvPr>
        </p:nvSpPr>
        <p:spPr/>
        <p:txBody>
          <a:bodyPr/>
          <a:lstStyle/>
          <a:p>
            <a:fld id="{805558D2-7D40-4ABF-8B4A-8FDE6863BA19}" type="slidenum">
              <a:rPr lang="he-IL" smtClean="0"/>
              <a:t>‹#›</a:t>
            </a:fld>
            <a:endParaRPr lang="he-IL"/>
          </a:p>
        </p:txBody>
      </p:sp>
    </p:spTree>
    <p:extLst>
      <p:ext uri="{BB962C8B-B14F-4D97-AF65-F5344CB8AC3E}">
        <p14:creationId xmlns:p14="http://schemas.microsoft.com/office/powerpoint/2010/main" val="109526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BCC8136-5507-439C-AFE6-A50281FD7CE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3561556-5693-4A8B-94F5-ADC80292D07A}"/>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E3F164D-D862-4E20-91AE-ED3840CA97DC}"/>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CADAFCD-C5AE-4982-B3AF-122B9A97B39E}"/>
              </a:ext>
            </a:extLst>
          </p:cNvPr>
          <p:cNvSpPr>
            <a:spLocks noGrp="1"/>
          </p:cNvSpPr>
          <p:nvPr>
            <p:ph type="dt" sz="half" idx="10"/>
          </p:nvPr>
        </p:nvSpPr>
        <p:spPr/>
        <p:txBody>
          <a:bodyPr/>
          <a:lstStyle/>
          <a:p>
            <a:fld id="{545F79B6-597E-4B36-961B-0AC59A219230}" type="datetimeFigureOut">
              <a:rPr lang="he-IL" smtClean="0"/>
              <a:t>ח'/כסלו/תשפ"ה</a:t>
            </a:fld>
            <a:endParaRPr lang="he-IL"/>
          </a:p>
        </p:txBody>
      </p:sp>
      <p:sp>
        <p:nvSpPr>
          <p:cNvPr id="6" name="מציין מיקום של כותרת תחתונה 5">
            <a:extLst>
              <a:ext uri="{FF2B5EF4-FFF2-40B4-BE49-F238E27FC236}">
                <a16:creationId xmlns:a16="http://schemas.microsoft.com/office/drawing/2014/main" id="{66ACE8EC-08D8-4BC4-A9B8-A1E46718DDB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5BB4079-8488-4E7D-8D1E-A4F303B12441}"/>
              </a:ext>
            </a:extLst>
          </p:cNvPr>
          <p:cNvSpPr>
            <a:spLocks noGrp="1"/>
          </p:cNvSpPr>
          <p:nvPr>
            <p:ph type="sldNum" sz="quarter" idx="12"/>
          </p:nvPr>
        </p:nvSpPr>
        <p:spPr/>
        <p:txBody>
          <a:bodyPr/>
          <a:lstStyle/>
          <a:p>
            <a:fld id="{805558D2-7D40-4ABF-8B4A-8FDE6863BA19}" type="slidenum">
              <a:rPr lang="he-IL" smtClean="0"/>
              <a:t>‹#›</a:t>
            </a:fld>
            <a:endParaRPr lang="he-IL"/>
          </a:p>
        </p:txBody>
      </p:sp>
    </p:spTree>
    <p:extLst>
      <p:ext uri="{BB962C8B-B14F-4D97-AF65-F5344CB8AC3E}">
        <p14:creationId xmlns:p14="http://schemas.microsoft.com/office/powerpoint/2010/main" val="251801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DE75B5-E322-4AC8-9876-F8CB2DACE44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3E2378-7039-4195-A224-FFCB129A58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1F4883B1-122A-499A-9845-42E45AC51580}"/>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660E441-3DB0-46F1-B69D-61E6C2791A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780345E7-7386-499A-8CFD-B31905894CEE}"/>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2739BDA-562A-4B18-AAA2-B66756D56D49}"/>
              </a:ext>
            </a:extLst>
          </p:cNvPr>
          <p:cNvSpPr>
            <a:spLocks noGrp="1"/>
          </p:cNvSpPr>
          <p:nvPr>
            <p:ph type="dt" sz="half" idx="10"/>
          </p:nvPr>
        </p:nvSpPr>
        <p:spPr/>
        <p:txBody>
          <a:bodyPr/>
          <a:lstStyle/>
          <a:p>
            <a:fld id="{545F79B6-597E-4B36-961B-0AC59A219230}" type="datetimeFigureOut">
              <a:rPr lang="he-IL" smtClean="0"/>
              <a:t>ח'/כסלו/תשפ"ה</a:t>
            </a:fld>
            <a:endParaRPr lang="he-IL"/>
          </a:p>
        </p:txBody>
      </p:sp>
      <p:sp>
        <p:nvSpPr>
          <p:cNvPr id="8" name="מציין מיקום של כותרת תחתונה 7">
            <a:extLst>
              <a:ext uri="{FF2B5EF4-FFF2-40B4-BE49-F238E27FC236}">
                <a16:creationId xmlns:a16="http://schemas.microsoft.com/office/drawing/2014/main" id="{E1382CBC-13A9-4DEE-86B0-9609473A1693}"/>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BEF34A6-64E9-4506-8350-BD559114B328}"/>
              </a:ext>
            </a:extLst>
          </p:cNvPr>
          <p:cNvSpPr>
            <a:spLocks noGrp="1"/>
          </p:cNvSpPr>
          <p:nvPr>
            <p:ph type="sldNum" sz="quarter" idx="12"/>
          </p:nvPr>
        </p:nvSpPr>
        <p:spPr/>
        <p:txBody>
          <a:bodyPr/>
          <a:lstStyle/>
          <a:p>
            <a:fld id="{805558D2-7D40-4ABF-8B4A-8FDE6863BA19}" type="slidenum">
              <a:rPr lang="he-IL" smtClean="0"/>
              <a:t>‹#›</a:t>
            </a:fld>
            <a:endParaRPr lang="he-IL"/>
          </a:p>
        </p:txBody>
      </p:sp>
    </p:spTree>
    <p:extLst>
      <p:ext uri="{BB962C8B-B14F-4D97-AF65-F5344CB8AC3E}">
        <p14:creationId xmlns:p14="http://schemas.microsoft.com/office/powerpoint/2010/main" val="127834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B52AE4-ED9F-4CAC-B1C3-C56F15A4E1E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00EF8E1-0391-49DD-A7AA-D149639645C4}"/>
              </a:ext>
            </a:extLst>
          </p:cNvPr>
          <p:cNvSpPr>
            <a:spLocks noGrp="1"/>
          </p:cNvSpPr>
          <p:nvPr>
            <p:ph type="dt" sz="half" idx="10"/>
          </p:nvPr>
        </p:nvSpPr>
        <p:spPr/>
        <p:txBody>
          <a:bodyPr/>
          <a:lstStyle/>
          <a:p>
            <a:fld id="{545F79B6-597E-4B36-961B-0AC59A219230}" type="datetimeFigureOut">
              <a:rPr lang="he-IL" smtClean="0"/>
              <a:t>ח'/כסלו/תשפ"ה</a:t>
            </a:fld>
            <a:endParaRPr lang="he-IL"/>
          </a:p>
        </p:txBody>
      </p:sp>
      <p:sp>
        <p:nvSpPr>
          <p:cNvPr id="4" name="מציין מיקום של כותרת תחתונה 3">
            <a:extLst>
              <a:ext uri="{FF2B5EF4-FFF2-40B4-BE49-F238E27FC236}">
                <a16:creationId xmlns:a16="http://schemas.microsoft.com/office/drawing/2014/main" id="{255F8889-2A23-4084-A5BE-9CB9EC288ACD}"/>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3B44269-4160-468D-9E42-89513D0C5F30}"/>
              </a:ext>
            </a:extLst>
          </p:cNvPr>
          <p:cNvSpPr>
            <a:spLocks noGrp="1"/>
          </p:cNvSpPr>
          <p:nvPr>
            <p:ph type="sldNum" sz="quarter" idx="12"/>
          </p:nvPr>
        </p:nvSpPr>
        <p:spPr/>
        <p:txBody>
          <a:bodyPr/>
          <a:lstStyle/>
          <a:p>
            <a:fld id="{805558D2-7D40-4ABF-8B4A-8FDE6863BA19}" type="slidenum">
              <a:rPr lang="he-IL" smtClean="0"/>
              <a:t>‹#›</a:t>
            </a:fld>
            <a:endParaRPr lang="he-IL"/>
          </a:p>
        </p:txBody>
      </p:sp>
    </p:spTree>
    <p:extLst>
      <p:ext uri="{BB962C8B-B14F-4D97-AF65-F5344CB8AC3E}">
        <p14:creationId xmlns:p14="http://schemas.microsoft.com/office/powerpoint/2010/main" val="371241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28F9CFE-EEB2-4C40-8BE9-89E78309EB94}"/>
              </a:ext>
            </a:extLst>
          </p:cNvPr>
          <p:cNvSpPr>
            <a:spLocks noGrp="1"/>
          </p:cNvSpPr>
          <p:nvPr>
            <p:ph type="dt" sz="half" idx="10"/>
          </p:nvPr>
        </p:nvSpPr>
        <p:spPr/>
        <p:txBody>
          <a:bodyPr/>
          <a:lstStyle/>
          <a:p>
            <a:fld id="{545F79B6-597E-4B36-961B-0AC59A219230}" type="datetimeFigureOut">
              <a:rPr lang="he-IL" smtClean="0"/>
              <a:t>ח'/כסלו/תשפ"ה</a:t>
            </a:fld>
            <a:endParaRPr lang="he-IL"/>
          </a:p>
        </p:txBody>
      </p:sp>
      <p:sp>
        <p:nvSpPr>
          <p:cNvPr id="3" name="מציין מיקום של כותרת תחתונה 2">
            <a:extLst>
              <a:ext uri="{FF2B5EF4-FFF2-40B4-BE49-F238E27FC236}">
                <a16:creationId xmlns:a16="http://schemas.microsoft.com/office/drawing/2014/main" id="{43BA329E-A0D5-4C4A-A306-E47DC15189F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4A186CD-81FE-4552-A0AA-70D06A9EFC00}"/>
              </a:ext>
            </a:extLst>
          </p:cNvPr>
          <p:cNvSpPr>
            <a:spLocks noGrp="1"/>
          </p:cNvSpPr>
          <p:nvPr>
            <p:ph type="sldNum" sz="quarter" idx="12"/>
          </p:nvPr>
        </p:nvSpPr>
        <p:spPr/>
        <p:txBody>
          <a:bodyPr/>
          <a:lstStyle/>
          <a:p>
            <a:fld id="{805558D2-7D40-4ABF-8B4A-8FDE6863BA19}" type="slidenum">
              <a:rPr lang="he-IL" smtClean="0"/>
              <a:t>‹#›</a:t>
            </a:fld>
            <a:endParaRPr lang="he-IL"/>
          </a:p>
        </p:txBody>
      </p:sp>
    </p:spTree>
    <p:extLst>
      <p:ext uri="{BB962C8B-B14F-4D97-AF65-F5344CB8AC3E}">
        <p14:creationId xmlns:p14="http://schemas.microsoft.com/office/powerpoint/2010/main" val="151474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7CC892F-5B21-4AC6-8550-446D68C12C8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C301C3A-333A-4CA4-A3C3-C1C1DFC02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975E717-150D-49D1-93A2-9871E872E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268F37CA-5668-4B6C-91E6-A5019EC3AA3C}"/>
              </a:ext>
            </a:extLst>
          </p:cNvPr>
          <p:cNvSpPr>
            <a:spLocks noGrp="1"/>
          </p:cNvSpPr>
          <p:nvPr>
            <p:ph type="dt" sz="half" idx="10"/>
          </p:nvPr>
        </p:nvSpPr>
        <p:spPr/>
        <p:txBody>
          <a:bodyPr/>
          <a:lstStyle/>
          <a:p>
            <a:fld id="{545F79B6-597E-4B36-961B-0AC59A219230}" type="datetimeFigureOut">
              <a:rPr lang="he-IL" smtClean="0"/>
              <a:t>ח'/כסלו/תשפ"ה</a:t>
            </a:fld>
            <a:endParaRPr lang="he-IL"/>
          </a:p>
        </p:txBody>
      </p:sp>
      <p:sp>
        <p:nvSpPr>
          <p:cNvPr id="6" name="מציין מיקום של כותרת תחתונה 5">
            <a:extLst>
              <a:ext uri="{FF2B5EF4-FFF2-40B4-BE49-F238E27FC236}">
                <a16:creationId xmlns:a16="http://schemas.microsoft.com/office/drawing/2014/main" id="{94928DED-ABCF-4590-B8A8-80E10AF7DB0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8D754DB-3E36-4950-81AD-758139719269}"/>
              </a:ext>
            </a:extLst>
          </p:cNvPr>
          <p:cNvSpPr>
            <a:spLocks noGrp="1"/>
          </p:cNvSpPr>
          <p:nvPr>
            <p:ph type="sldNum" sz="quarter" idx="12"/>
          </p:nvPr>
        </p:nvSpPr>
        <p:spPr/>
        <p:txBody>
          <a:bodyPr/>
          <a:lstStyle/>
          <a:p>
            <a:fld id="{805558D2-7D40-4ABF-8B4A-8FDE6863BA19}" type="slidenum">
              <a:rPr lang="he-IL" smtClean="0"/>
              <a:t>‹#›</a:t>
            </a:fld>
            <a:endParaRPr lang="he-IL"/>
          </a:p>
        </p:txBody>
      </p:sp>
    </p:spTree>
    <p:extLst>
      <p:ext uri="{BB962C8B-B14F-4D97-AF65-F5344CB8AC3E}">
        <p14:creationId xmlns:p14="http://schemas.microsoft.com/office/powerpoint/2010/main" val="222189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AE6E7D-90A7-4B8F-A3CA-744C89417D0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ABF2006-52C2-47CE-839A-80A03634FD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149A19C8-7DB2-4196-9F48-FFB58445F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7CDFF39E-B19E-487E-8764-2EA1F507998B}"/>
              </a:ext>
            </a:extLst>
          </p:cNvPr>
          <p:cNvSpPr>
            <a:spLocks noGrp="1"/>
          </p:cNvSpPr>
          <p:nvPr>
            <p:ph type="dt" sz="half" idx="10"/>
          </p:nvPr>
        </p:nvSpPr>
        <p:spPr/>
        <p:txBody>
          <a:bodyPr/>
          <a:lstStyle/>
          <a:p>
            <a:fld id="{545F79B6-597E-4B36-961B-0AC59A219230}" type="datetimeFigureOut">
              <a:rPr lang="he-IL" smtClean="0"/>
              <a:t>ח'/כסלו/תשפ"ה</a:t>
            </a:fld>
            <a:endParaRPr lang="he-IL"/>
          </a:p>
        </p:txBody>
      </p:sp>
      <p:sp>
        <p:nvSpPr>
          <p:cNvPr id="6" name="מציין מיקום של כותרת תחתונה 5">
            <a:extLst>
              <a:ext uri="{FF2B5EF4-FFF2-40B4-BE49-F238E27FC236}">
                <a16:creationId xmlns:a16="http://schemas.microsoft.com/office/drawing/2014/main" id="{4F9C53E4-D729-4045-9793-0EA608A91BC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1DB21D7-185C-4056-8929-D9CA369A53FA}"/>
              </a:ext>
            </a:extLst>
          </p:cNvPr>
          <p:cNvSpPr>
            <a:spLocks noGrp="1"/>
          </p:cNvSpPr>
          <p:nvPr>
            <p:ph type="sldNum" sz="quarter" idx="12"/>
          </p:nvPr>
        </p:nvSpPr>
        <p:spPr/>
        <p:txBody>
          <a:bodyPr/>
          <a:lstStyle/>
          <a:p>
            <a:fld id="{805558D2-7D40-4ABF-8B4A-8FDE6863BA19}" type="slidenum">
              <a:rPr lang="he-IL" smtClean="0"/>
              <a:t>‹#›</a:t>
            </a:fld>
            <a:endParaRPr lang="he-IL"/>
          </a:p>
        </p:txBody>
      </p:sp>
    </p:spTree>
    <p:extLst>
      <p:ext uri="{BB962C8B-B14F-4D97-AF65-F5344CB8AC3E}">
        <p14:creationId xmlns:p14="http://schemas.microsoft.com/office/powerpoint/2010/main" val="116529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C1C1A2A-7D36-46D3-91B2-0A6E69BA792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EFFDF95-2059-450E-9DFD-00EE5453FDE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C2C33A9-4240-45BA-9C4F-1942DD226F9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45F79B6-597E-4B36-961B-0AC59A219230}" type="datetimeFigureOut">
              <a:rPr lang="he-IL" smtClean="0"/>
              <a:t>ח'/כסלו/תשפ"ה</a:t>
            </a:fld>
            <a:endParaRPr lang="he-IL"/>
          </a:p>
        </p:txBody>
      </p:sp>
      <p:sp>
        <p:nvSpPr>
          <p:cNvPr id="5" name="מציין מיקום של כותרת תחתונה 4">
            <a:extLst>
              <a:ext uri="{FF2B5EF4-FFF2-40B4-BE49-F238E27FC236}">
                <a16:creationId xmlns:a16="http://schemas.microsoft.com/office/drawing/2014/main" id="{8AEBD20A-6FD7-4685-AE1D-506C3EED2F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96AB9BA2-D68F-47D9-975B-E566459548F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05558D2-7D40-4ABF-8B4A-8FDE6863BA19}" type="slidenum">
              <a:rPr lang="he-IL" smtClean="0"/>
              <a:t>‹#›</a:t>
            </a:fld>
            <a:endParaRPr lang="he-IL"/>
          </a:p>
        </p:txBody>
      </p:sp>
    </p:spTree>
    <p:extLst>
      <p:ext uri="{BB962C8B-B14F-4D97-AF65-F5344CB8AC3E}">
        <p14:creationId xmlns:p14="http://schemas.microsoft.com/office/powerpoint/2010/main" val="110159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36G72QmLx8"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ljazeera.net/home/getpage/c5b5dbe7-0b84-477b-824d-0fa0b436f94c/fbd1d883-1980-46d0-a5a6-d4a5fa1ae135"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andemic's role in shaping parents' attitudes toward vaccines | News |  University of Michigan School of Public Health | Vaccines | COVID-19  Pandemic | Childhood Vaccin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108EF539-DF14-4189-A972-C8FEB6C157DA}"/>
              </a:ext>
            </a:extLst>
          </p:cNvPr>
          <p:cNvSpPr>
            <a:spLocks noGrp="1"/>
          </p:cNvSpPr>
          <p:nvPr>
            <p:ph type="ctrTitle"/>
          </p:nvPr>
        </p:nvSpPr>
        <p:spPr>
          <a:xfrm>
            <a:off x="4835403" y="2089243"/>
            <a:ext cx="7001308" cy="1253311"/>
          </a:xfrm>
        </p:spPr>
        <p:txBody>
          <a:bodyPr>
            <a:normAutofit/>
          </a:bodyPr>
          <a:lstStyle/>
          <a:p>
            <a:r>
              <a:rPr lang="ar-SA" sz="4000" b="1" dirty="0">
                <a:effectLst>
                  <a:outerShdw blurRad="50800" dist="38100" algn="tr" rotWithShape="0">
                    <a:prstClr val="black">
                      <a:alpha val="40000"/>
                    </a:prstClr>
                  </a:outerShdw>
                </a:effectLst>
              </a:rPr>
              <a:t>التطعيم في الماضي والحاضر والمستقبل</a:t>
            </a:r>
            <a:r>
              <a:rPr lang="en-US" sz="4000" b="1" dirty="0">
                <a:effectLst>
                  <a:outerShdw blurRad="50800" dist="38100" algn="tr" rotWithShape="0">
                    <a:prstClr val="black">
                      <a:alpha val="40000"/>
                    </a:prstClr>
                  </a:outerShdw>
                </a:effectLst>
              </a:rPr>
              <a:t/>
            </a:r>
            <a:br>
              <a:rPr lang="en-US" sz="4000" b="1" dirty="0">
                <a:effectLst>
                  <a:outerShdw blurRad="50800" dist="38100" algn="tr" rotWithShape="0">
                    <a:prstClr val="black">
                      <a:alpha val="40000"/>
                    </a:prstClr>
                  </a:outerShdw>
                </a:effectLst>
              </a:rPr>
            </a:br>
            <a:endParaRPr lang="he-IL" sz="4000" dirty="0"/>
          </a:p>
        </p:txBody>
      </p:sp>
      <p:pic>
        <p:nvPicPr>
          <p:cNvPr id="5" name="תמונה 4">
            <a:extLst>
              <a:ext uri="{FF2B5EF4-FFF2-40B4-BE49-F238E27FC236}">
                <a16:creationId xmlns:a16="http://schemas.microsoft.com/office/drawing/2014/main" id="{7605F73B-FE1B-46CF-AACB-A9BAC2F19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09454">
            <a:off x="262772" y="427206"/>
            <a:ext cx="1845336" cy="1037489"/>
          </a:xfrm>
          <a:prstGeom prst="rect">
            <a:avLst/>
          </a:prstGeom>
        </p:spPr>
      </p:pic>
      <p:pic>
        <p:nvPicPr>
          <p:cNvPr id="7" name="תמונה 6">
            <a:extLst>
              <a:ext uri="{FF2B5EF4-FFF2-40B4-BE49-F238E27FC236}">
                <a16:creationId xmlns:a16="http://schemas.microsoft.com/office/drawing/2014/main" id="{D340E03B-F61D-4EB9-AB60-76CAFAF32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17504">
            <a:off x="9943317" y="447677"/>
            <a:ext cx="1681513" cy="1266766"/>
          </a:xfrm>
          <a:prstGeom prst="rect">
            <a:avLst/>
          </a:prstGeom>
        </p:spPr>
      </p:pic>
      <p:sp>
        <p:nvSpPr>
          <p:cNvPr id="3" name="TextBox 2"/>
          <p:cNvSpPr txBox="1"/>
          <p:nvPr/>
        </p:nvSpPr>
        <p:spPr>
          <a:xfrm>
            <a:off x="6105237" y="3148649"/>
            <a:ext cx="5103402" cy="1615827"/>
          </a:xfrm>
          <a:prstGeom prst="rect">
            <a:avLst/>
          </a:prstGeom>
          <a:noFill/>
        </p:spPr>
        <p:txBody>
          <a:bodyPr wrap="square" rtlCol="1">
            <a:spAutoFit/>
          </a:bodyPr>
          <a:lstStyle/>
          <a:p>
            <a:pPr>
              <a:lnSpc>
                <a:spcPct val="150000"/>
              </a:lnSpc>
            </a:pPr>
            <a:r>
              <a:rPr lang="ar-EG" sz="2400" b="1" dirty="0" smtClean="0">
                <a:solidFill>
                  <a:srgbClr val="7030A0"/>
                </a:solidFill>
              </a:rPr>
              <a:t>الصف :العاشر</a:t>
            </a:r>
          </a:p>
          <a:p>
            <a:pPr>
              <a:lnSpc>
                <a:spcPct val="150000"/>
              </a:lnSpc>
            </a:pPr>
            <a:r>
              <a:rPr lang="ar-EG" sz="2400" b="1" dirty="0" smtClean="0">
                <a:solidFill>
                  <a:srgbClr val="7030A0"/>
                </a:solidFill>
              </a:rPr>
              <a:t>معلمة </a:t>
            </a:r>
            <a:r>
              <a:rPr lang="ar-EG" sz="2400" b="1" dirty="0" smtClean="0">
                <a:solidFill>
                  <a:srgbClr val="7030A0"/>
                </a:solidFill>
              </a:rPr>
              <a:t>الموضوع : هبة طه</a:t>
            </a:r>
          </a:p>
          <a:p>
            <a:pPr>
              <a:lnSpc>
                <a:spcPct val="150000"/>
              </a:lnSpc>
            </a:pPr>
            <a:endParaRPr lang="he-IL" b="1" dirty="0">
              <a:solidFill>
                <a:srgbClr val="7030A0"/>
              </a:solidFill>
            </a:endParaRPr>
          </a:p>
        </p:txBody>
      </p:sp>
      <p:pic>
        <p:nvPicPr>
          <p:cNvPr id="4" name="תמונה 3"/>
          <p:cNvPicPr>
            <a:picLocks noChangeAspect="1"/>
          </p:cNvPicPr>
          <p:nvPr/>
        </p:nvPicPr>
        <p:blipFill rotWithShape="1">
          <a:blip r:embed="rId5"/>
          <a:srcRect l="-754" t="1889" r="754" b="14896"/>
          <a:stretch/>
        </p:blipFill>
        <p:spPr>
          <a:xfrm>
            <a:off x="4522396" y="142387"/>
            <a:ext cx="2928216" cy="803563"/>
          </a:xfrm>
          <a:prstGeom prst="rect">
            <a:avLst/>
          </a:prstGeom>
        </p:spPr>
      </p:pic>
      <p:sp>
        <p:nvSpPr>
          <p:cNvPr id="6" name="מלבן 5"/>
          <p:cNvSpPr/>
          <p:nvPr/>
        </p:nvSpPr>
        <p:spPr>
          <a:xfrm>
            <a:off x="2216451" y="933359"/>
            <a:ext cx="7398327" cy="951671"/>
          </a:xfrm>
          <a:prstGeom prst="rect">
            <a:avLst/>
          </a:prstGeom>
        </p:spPr>
        <p:txBody>
          <a:bodyPr wrap="square">
            <a:spAutoFit/>
          </a:bodyPr>
          <a:lstStyle/>
          <a:p>
            <a:pPr>
              <a:tabLst>
                <a:tab pos="2637155" algn="ctr"/>
                <a:tab pos="5274310" algn="r"/>
                <a:tab pos="457200" algn="l"/>
              </a:tabLst>
            </a:pPr>
            <a:r>
              <a:rPr lang="he-IL" sz="1600" b="1" dirty="0">
                <a:solidFill>
                  <a:srgbClr val="000000"/>
                </a:solidFill>
                <a:latin typeface="Calibri" panose="020F0502020204030204" pitchFamily="34" charset="0"/>
                <a:ea typeface="Calibri" panose="020F0502020204030204" pitchFamily="34" charset="0"/>
              </a:rPr>
              <a:t>תיכון טכנולוגי נעמת שפעם</a:t>
            </a:r>
            <a:r>
              <a:rPr lang="he-IL" sz="1400" b="1" dirty="0">
                <a:solidFill>
                  <a:srgbClr val="000000"/>
                </a:solidFill>
                <a:latin typeface="Calibri" panose="020F0502020204030204" pitchFamily="34" charset="0"/>
                <a:ea typeface="Calibri" panose="020F0502020204030204" pitchFamily="34" charset="0"/>
              </a:rPr>
              <a:t>                                          </a:t>
            </a:r>
            <a:r>
              <a:rPr lang="ar-SA" sz="1600" b="1" dirty="0">
                <a:solidFill>
                  <a:srgbClr val="000000"/>
                </a:solidFill>
                <a:latin typeface="Calibri" panose="020F0502020204030204" pitchFamily="34" charset="0"/>
                <a:ea typeface="Calibri" panose="020F0502020204030204" pitchFamily="34" charset="0"/>
              </a:rPr>
              <a:t>ثانوية نعمت التكنولوجية شفا عمرو</a:t>
            </a:r>
            <a:endParaRPr lang="en-US" sz="1100" dirty="0">
              <a:latin typeface="Calibri" panose="020F0502020204030204" pitchFamily="34" charset="0"/>
              <a:ea typeface="Calibri" panose="020F0502020204030204" pitchFamily="34" charset="0"/>
              <a:cs typeface="Arial" panose="020B0604020202020204" pitchFamily="34" charset="0"/>
            </a:endParaRPr>
          </a:p>
          <a:p>
            <a:pPr>
              <a:tabLst>
                <a:tab pos="2637155" algn="ctr"/>
                <a:tab pos="5274310" algn="r"/>
                <a:tab pos="5814695" algn="r"/>
              </a:tabLst>
            </a:pPr>
            <a:r>
              <a:rPr lang="he-IL" sz="1400" b="1" dirty="0">
                <a:solidFill>
                  <a:srgbClr val="000000"/>
                </a:solidFill>
                <a:latin typeface="Calibri" panose="020F0502020204030204" pitchFamily="34" charset="0"/>
                <a:ea typeface="Calibri" panose="020F0502020204030204" pitchFamily="34" charset="0"/>
              </a:rPr>
              <a:t>                                                </a:t>
            </a:r>
            <a:r>
              <a:rPr lang="he-IL" sz="1400" b="1" dirty="0">
                <a:latin typeface="Calibri" panose="020F0502020204030204" pitchFamily="34" charset="0"/>
                <a:ea typeface="Calibri" panose="020F0502020204030204" pitchFamily="34" charset="0"/>
              </a:rPr>
              <a:t>סמל מוסד 278044</a:t>
            </a:r>
            <a:endParaRPr lang="en-US" sz="1100" dirty="0">
              <a:latin typeface="Calibri" panose="020F0502020204030204" pitchFamily="34" charset="0"/>
              <a:ea typeface="Calibri" panose="020F0502020204030204" pitchFamily="34" charset="0"/>
              <a:cs typeface="Arial" panose="020B0604020202020204" pitchFamily="34" charset="0"/>
            </a:endParaRPr>
          </a:p>
          <a:p>
            <a:pPr algn="ctr">
              <a:tabLst>
                <a:tab pos="2637155" algn="ctr"/>
                <a:tab pos="5274310" algn="r"/>
                <a:tab pos="5814695" algn="r"/>
              </a:tabLst>
            </a:pPr>
            <a:r>
              <a:rPr lang="he-IL" sz="1100" dirty="0">
                <a:solidFill>
                  <a:srgbClr val="000000"/>
                </a:solidFill>
                <a:latin typeface="Calibri" panose="020F0502020204030204" pitchFamily="34" charset="0"/>
                <a:ea typeface="Calibri" panose="020F0502020204030204" pitchFamily="34" charset="0"/>
              </a:rPr>
              <a:t>טל: 04-9501574 פקס: 15349501574</a:t>
            </a:r>
            <a:endParaRPr lang="en-US" sz="1100" dirty="0">
              <a:latin typeface="Calibri" panose="020F0502020204030204" pitchFamily="34" charset="0"/>
              <a:ea typeface="Calibri" panose="020F0502020204030204" pitchFamily="34" charset="0"/>
              <a:cs typeface="Arial" panose="020B0604020202020204" pitchFamily="34" charset="0"/>
            </a:endParaRPr>
          </a:p>
          <a:p>
            <a:pPr algn="ctr">
              <a:lnSpc>
                <a:spcPct val="106000"/>
              </a:lnSpc>
              <a:spcAft>
                <a:spcPts val="800"/>
              </a:spcAft>
            </a:pPr>
            <a:r>
              <a:rPr lang="en-US" sz="1100" b="1" dirty="0" err="1">
                <a:latin typeface="Sakkal Majalla" panose="02000000000000000000" pitchFamily="2" charset="-78"/>
                <a:ea typeface="Calibri" panose="020F0502020204030204" pitchFamily="34" charset="0"/>
                <a:cs typeface="Arial" panose="020B0604020202020204" pitchFamily="34" charset="0"/>
              </a:rPr>
              <a:t>Email:</a:t>
            </a:r>
            <a:r>
              <a:rPr lang="en-US" sz="1400" b="1" dirty="0" err="1">
                <a:latin typeface="Calibri" panose="020F0502020204030204" pitchFamily="34" charset="0"/>
                <a:ea typeface="Calibri" panose="020F0502020204030204" pitchFamily="34" charset="0"/>
                <a:cs typeface="Arial" panose="020B0604020202020204" pitchFamily="34" charset="0"/>
              </a:rPr>
              <a:t>shfaramschool@naamat.org.il</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8825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529" y="-297"/>
            <a:ext cx="12193057" cy="6858594"/>
          </a:xfrm>
          <a:prstGeom prst="rect">
            <a:avLst/>
          </a:prstGeom>
        </p:spPr>
      </p:pic>
      <p:sp>
        <p:nvSpPr>
          <p:cNvPr id="2" name="מלבן 1">
            <a:extLst>
              <a:ext uri="{FF2B5EF4-FFF2-40B4-BE49-F238E27FC236}">
                <a16:creationId xmlns:a16="http://schemas.microsoft.com/office/drawing/2014/main" id="{15F4B3A8-4E6B-4ECB-9561-DBC08E937C79}"/>
              </a:ext>
            </a:extLst>
          </p:cNvPr>
          <p:cNvSpPr/>
          <p:nvPr/>
        </p:nvSpPr>
        <p:spPr>
          <a:xfrm>
            <a:off x="5588000" y="0"/>
            <a:ext cx="6022110" cy="6186309"/>
          </a:xfrm>
          <a:prstGeom prst="rect">
            <a:avLst/>
          </a:prstGeom>
        </p:spPr>
        <p:txBody>
          <a:bodyPr wrap="square">
            <a:spAutoFit/>
          </a:bodyPr>
          <a:lstStyle/>
          <a:p>
            <a:pPr>
              <a:lnSpc>
                <a:spcPct val="150000"/>
              </a:lnSpc>
            </a:pPr>
            <a:r>
              <a:rPr lang="ar-JO" sz="2400" dirty="0"/>
              <a:t/>
            </a:r>
            <a:br>
              <a:rPr lang="ar-JO" sz="2400" dirty="0"/>
            </a:br>
            <a:r>
              <a:rPr lang="ar-JO" sz="2400" b="1" dirty="0"/>
              <a:t>اعراض الإصابة بمرض الجدري</a:t>
            </a:r>
          </a:p>
          <a:p>
            <a:pPr>
              <a:lnSpc>
                <a:spcPct val="150000"/>
              </a:lnSpc>
            </a:pPr>
            <a:r>
              <a:rPr lang="ar-JO" sz="2400" dirty="0"/>
              <a:t> يعدّ الارتفاع في درجة حرارة الجسم من أعراض الإصابة بمرض الجدري .</a:t>
            </a:r>
          </a:p>
          <a:p>
            <a:pPr>
              <a:lnSpc>
                <a:spcPct val="150000"/>
              </a:lnSpc>
            </a:pPr>
            <a:r>
              <a:rPr lang="ar-JO" sz="2400" dirty="0"/>
              <a:t> تعدّ الإصابة بالضّعف الشّديد والتعب والإرهاق من الأعراض المصاحبة لمرض الجدري . </a:t>
            </a:r>
          </a:p>
          <a:p>
            <a:pPr>
              <a:lnSpc>
                <a:spcPct val="150000"/>
              </a:lnSpc>
            </a:pPr>
            <a:r>
              <a:rPr lang="ar-JO" sz="2400" dirty="0"/>
              <a:t> مرض الجدري على العضلات ويقوم بإضعافها. يعدّ الإحساس برغبة قويّة في التقيّؤ من أعراض الإصابة بمرض الجدري .</a:t>
            </a:r>
          </a:p>
          <a:p>
            <a:pPr>
              <a:lnSpc>
                <a:spcPct val="150000"/>
              </a:lnSpc>
            </a:pPr>
            <a:r>
              <a:rPr lang="ar-JO" sz="2400" dirty="0"/>
              <a:t> الصداع المزمن والآلام الحادة في الرأس أيضاً تعدّ من الأعراض الملازمة لمرض الجدري </a:t>
            </a:r>
            <a:endParaRPr lang="he-IL" sz="2400" dirty="0"/>
          </a:p>
        </p:txBody>
      </p:sp>
    </p:spTree>
    <p:extLst>
      <p:ext uri="{BB962C8B-B14F-4D97-AF65-F5344CB8AC3E}">
        <p14:creationId xmlns:p14="http://schemas.microsoft.com/office/powerpoint/2010/main" val="53157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1057" y="0"/>
            <a:ext cx="12193057" cy="6858594"/>
          </a:xfrm>
          <a:prstGeom prst="rect">
            <a:avLst/>
          </a:prstGeom>
        </p:spPr>
      </p:pic>
      <p:sp>
        <p:nvSpPr>
          <p:cNvPr id="2" name="מלבן 1">
            <a:extLst>
              <a:ext uri="{FF2B5EF4-FFF2-40B4-BE49-F238E27FC236}">
                <a16:creationId xmlns:a16="http://schemas.microsoft.com/office/drawing/2014/main" id="{A9AC0886-B659-446C-9E56-F983DDABD1B7}"/>
              </a:ext>
            </a:extLst>
          </p:cNvPr>
          <p:cNvSpPr/>
          <p:nvPr/>
        </p:nvSpPr>
        <p:spPr>
          <a:xfrm>
            <a:off x="5626100" y="883335"/>
            <a:ext cx="6096000" cy="861774"/>
          </a:xfrm>
          <a:prstGeom prst="rect">
            <a:avLst/>
          </a:prstGeom>
        </p:spPr>
        <p:txBody>
          <a:bodyPr>
            <a:spAutoFit/>
          </a:bodyPr>
          <a:lstStyle/>
          <a:p>
            <a:r>
              <a:rPr lang="ar-JO" sz="3200" b="1" dirty="0"/>
              <a:t>جدري البقر</a:t>
            </a:r>
          </a:p>
          <a:p>
            <a:endParaRPr lang="ar-JO" dirty="0"/>
          </a:p>
        </p:txBody>
      </p:sp>
      <p:pic>
        <p:nvPicPr>
          <p:cNvPr id="4" name="תמונה 3">
            <a:extLst>
              <a:ext uri="{FF2B5EF4-FFF2-40B4-BE49-F238E27FC236}">
                <a16:creationId xmlns:a16="http://schemas.microsoft.com/office/drawing/2014/main" id="{CC1CD303-9958-49E5-9DA8-E8BEA71B2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827" y="3214254"/>
            <a:ext cx="3987327" cy="2636548"/>
          </a:xfrm>
          <a:prstGeom prst="rect">
            <a:avLst/>
          </a:prstGeom>
        </p:spPr>
      </p:pic>
    </p:spTree>
    <p:extLst>
      <p:ext uri="{BB962C8B-B14F-4D97-AF65-F5344CB8AC3E}">
        <p14:creationId xmlns:p14="http://schemas.microsoft.com/office/powerpoint/2010/main" val="365723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529" y="-297"/>
            <a:ext cx="12193057" cy="6858594"/>
          </a:xfrm>
          <a:prstGeom prst="rect">
            <a:avLst/>
          </a:prstGeom>
        </p:spPr>
      </p:pic>
      <p:sp>
        <p:nvSpPr>
          <p:cNvPr id="2" name="מלבן 1">
            <a:extLst>
              <a:ext uri="{FF2B5EF4-FFF2-40B4-BE49-F238E27FC236}">
                <a16:creationId xmlns:a16="http://schemas.microsoft.com/office/drawing/2014/main" id="{F960746D-5D75-4DA0-A6D7-2C3E32EA1CF8}"/>
              </a:ext>
            </a:extLst>
          </p:cNvPr>
          <p:cNvSpPr/>
          <p:nvPr/>
        </p:nvSpPr>
        <p:spPr>
          <a:xfrm>
            <a:off x="2729849" y="723961"/>
            <a:ext cx="8838189" cy="861774"/>
          </a:xfrm>
          <a:prstGeom prst="rect">
            <a:avLst/>
          </a:prstGeom>
        </p:spPr>
        <p:txBody>
          <a:bodyPr wrap="none">
            <a:spAutoFit/>
          </a:bodyPr>
          <a:lstStyle/>
          <a:p>
            <a:r>
              <a:rPr lang="en-US" sz="3200" dirty="0">
                <a:hlinkClick r:id="rId3"/>
              </a:rPr>
              <a:t>https://www.youtube.com/watch?v=K36G72QmLx8</a:t>
            </a:r>
            <a:endParaRPr lang="ar-JO" sz="3200" dirty="0"/>
          </a:p>
          <a:p>
            <a:endParaRPr lang="he-IL" dirty="0"/>
          </a:p>
        </p:txBody>
      </p:sp>
    </p:spTree>
    <p:extLst>
      <p:ext uri="{BB962C8B-B14F-4D97-AF65-F5344CB8AC3E}">
        <p14:creationId xmlns:p14="http://schemas.microsoft.com/office/powerpoint/2010/main" val="118229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stretch>
            <a:fillRect/>
          </a:stretch>
        </p:blipFill>
        <p:spPr>
          <a:xfrm>
            <a:off x="-529" y="-297"/>
            <a:ext cx="12193057" cy="6858594"/>
          </a:xfrm>
          <a:prstGeom prst="rect">
            <a:avLst/>
          </a:prstGeom>
        </p:spPr>
      </p:pic>
      <p:sp>
        <p:nvSpPr>
          <p:cNvPr id="4" name="מציין מיקום תוכן 2">
            <a:extLst>
              <a:ext uri="{FF2B5EF4-FFF2-40B4-BE49-F238E27FC236}">
                <a16:creationId xmlns:a16="http://schemas.microsoft.com/office/drawing/2014/main" id="{56C4AB62-7A3A-4D9E-971F-00F74E77ABDB}"/>
              </a:ext>
            </a:extLst>
          </p:cNvPr>
          <p:cNvSpPr txBox="1">
            <a:spLocks/>
          </p:cNvSpPr>
          <p:nvPr/>
        </p:nvSpPr>
        <p:spPr>
          <a:xfrm>
            <a:off x="4867564" y="83127"/>
            <a:ext cx="6742546" cy="3731491"/>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ar-JO" b="1" dirty="0"/>
              <a:t>التطعيم</a:t>
            </a:r>
            <a:r>
              <a:rPr lang="ar-JO" dirty="0"/>
              <a:t> </a:t>
            </a:r>
          </a:p>
          <a:p>
            <a:pPr marL="0" indent="0">
              <a:lnSpc>
                <a:spcPct val="150000"/>
              </a:lnSpc>
              <a:buFont typeface="Arial" panose="020B0604020202020204" pitchFamily="34" charset="0"/>
              <a:buNone/>
            </a:pPr>
            <a:r>
              <a:rPr lang="ar-JO" dirty="0"/>
              <a:t>هو عبارة عن حقنه تحتوي على كائنات مجهرية (فيروسات , بكتيريا ..الخ) لها دور في أمراض </a:t>
            </a:r>
            <a:r>
              <a:rPr lang="ar-JO" dirty="0" smtClean="0"/>
              <a:t>معينه </a:t>
            </a:r>
            <a:r>
              <a:rPr lang="ar-JO" dirty="0"/>
              <a:t>تحقن إلى داخل الجسم لاكتساب مناعة ضد الأمراض التي تسببها تلك الكائنات المجهرية.</a:t>
            </a:r>
            <a:endParaRPr lang="he-IL" dirty="0"/>
          </a:p>
        </p:txBody>
      </p:sp>
    </p:spTree>
    <p:extLst>
      <p:ext uri="{BB962C8B-B14F-4D97-AF65-F5344CB8AC3E}">
        <p14:creationId xmlns:p14="http://schemas.microsoft.com/office/powerpoint/2010/main" val="357074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529" y="-297"/>
            <a:ext cx="12193057" cy="6858594"/>
          </a:xfrm>
          <a:prstGeom prst="rect">
            <a:avLst/>
          </a:prstGeom>
        </p:spPr>
      </p:pic>
      <p:sp>
        <p:nvSpPr>
          <p:cNvPr id="3" name="מציין מיקום תוכן 2">
            <a:extLst>
              <a:ext uri="{FF2B5EF4-FFF2-40B4-BE49-F238E27FC236}">
                <a16:creationId xmlns:a16="http://schemas.microsoft.com/office/drawing/2014/main" id="{3A54D199-CA8B-401E-877F-3738784EB95C}"/>
              </a:ext>
            </a:extLst>
          </p:cNvPr>
          <p:cNvSpPr>
            <a:spLocks noGrp="1"/>
          </p:cNvSpPr>
          <p:nvPr>
            <p:ph idx="1"/>
          </p:nvPr>
        </p:nvSpPr>
        <p:spPr>
          <a:xfrm>
            <a:off x="5255491" y="323273"/>
            <a:ext cx="6714836" cy="4793672"/>
          </a:xfrm>
        </p:spPr>
        <p:txBody>
          <a:bodyPr>
            <a:noAutofit/>
          </a:bodyPr>
          <a:lstStyle/>
          <a:p>
            <a:pPr marL="0" indent="0">
              <a:lnSpc>
                <a:spcPct val="150000"/>
              </a:lnSpc>
              <a:buNone/>
            </a:pPr>
            <a:r>
              <a:rPr lang="ar-JO" dirty="0">
                <a:latin typeface="Greta"/>
              </a:rPr>
              <a:t>مستحضَر يُعطَى للشخص لتكوين مناعة في جسمه ضد مرض معين، ويتكون من جراثيم المرض التي تم قتلها أو إضعافها، وعند دخولها الجسم فإنها تحفز جهاز </a:t>
            </a:r>
            <a:r>
              <a:rPr lang="ar-JO" dirty="0">
                <a:latin typeface="Greta"/>
                <a:hlinkClick r:id="rId3"/>
              </a:rPr>
              <a:t>المناعة</a:t>
            </a:r>
            <a:r>
              <a:rPr lang="ar-JO" dirty="0">
                <a:latin typeface="Greta"/>
              </a:rPr>
              <a:t> على تكوين أجسام مضادة لمرض معين وذاكرة مناعية، بحيث يتذكر جهاز المناعة الميكروب المُمْرِض فيقوم بمهاجمته والقضاء عليه فورا عندما يدخل الجسم في المرة اللاحقة.</a:t>
            </a:r>
          </a:p>
          <a:p>
            <a:pPr marL="0" indent="0">
              <a:lnSpc>
                <a:spcPct val="150000"/>
              </a:lnSpc>
              <a:buNone/>
            </a:pPr>
            <a:endParaRPr lang="ar-JO" dirty="0"/>
          </a:p>
        </p:txBody>
      </p:sp>
    </p:spTree>
    <p:extLst>
      <p:ext uri="{BB962C8B-B14F-4D97-AF65-F5344CB8AC3E}">
        <p14:creationId xmlns:p14="http://schemas.microsoft.com/office/powerpoint/2010/main" val="138676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529" y="-297"/>
            <a:ext cx="12193057" cy="6858594"/>
          </a:xfrm>
          <a:prstGeom prst="rect">
            <a:avLst/>
          </a:prstGeom>
        </p:spPr>
      </p:pic>
      <p:sp>
        <p:nvSpPr>
          <p:cNvPr id="3" name="מציין מיקום תוכן 2">
            <a:extLst>
              <a:ext uri="{FF2B5EF4-FFF2-40B4-BE49-F238E27FC236}">
                <a16:creationId xmlns:a16="http://schemas.microsoft.com/office/drawing/2014/main" id="{3A54D199-CA8B-401E-877F-3738784EB95C}"/>
              </a:ext>
            </a:extLst>
          </p:cNvPr>
          <p:cNvSpPr>
            <a:spLocks noGrp="1"/>
          </p:cNvSpPr>
          <p:nvPr>
            <p:ph idx="1"/>
          </p:nvPr>
        </p:nvSpPr>
        <p:spPr>
          <a:xfrm>
            <a:off x="6428510" y="377423"/>
            <a:ext cx="5460598" cy="4924250"/>
          </a:xfrm>
        </p:spPr>
        <p:txBody>
          <a:bodyPr>
            <a:noAutofit/>
          </a:bodyPr>
          <a:lstStyle/>
          <a:p>
            <a:pPr marL="0" indent="0">
              <a:lnSpc>
                <a:spcPct val="150000"/>
              </a:lnSpc>
              <a:buNone/>
            </a:pPr>
            <a:r>
              <a:rPr lang="ar-JO" dirty="0" smtClean="0">
                <a:solidFill>
                  <a:srgbClr val="333333"/>
                </a:solidFill>
                <a:latin typeface="Greta"/>
              </a:rPr>
              <a:t>لا </a:t>
            </a:r>
            <a:r>
              <a:rPr lang="ar-JO" dirty="0">
                <a:solidFill>
                  <a:srgbClr val="333333"/>
                </a:solidFill>
                <a:latin typeface="Greta"/>
              </a:rPr>
              <a:t>ينحصر عمل جهاز المناعة في صناعة الأجسام المضادة، بل يقوم بتذكر المسبِّب بطريقة تشبه عمل الذاكرة، فإذا تعرض الجسم للميكروب مرة أخرى فإنه يقوم بإنتاج الأجسام المضادة بسرعة للتعامل مع المرض في بدايته، قبل استفحاله أو تسببه في أضرار دائمة كالشلل أو العمى أو الموت.</a:t>
            </a:r>
          </a:p>
          <a:p>
            <a:pPr marL="0" indent="0">
              <a:lnSpc>
                <a:spcPct val="150000"/>
              </a:lnSpc>
              <a:buNone/>
            </a:pPr>
            <a:endParaRPr lang="ar-JO" dirty="0"/>
          </a:p>
        </p:txBody>
      </p:sp>
      <p:sp>
        <p:nvSpPr>
          <p:cNvPr id="4" name="מציין מיקום תוכן 2">
            <a:extLst>
              <a:ext uri="{FF2B5EF4-FFF2-40B4-BE49-F238E27FC236}">
                <a16:creationId xmlns:a16="http://schemas.microsoft.com/office/drawing/2014/main" id="{56C4AB62-7A3A-4D9E-971F-00F74E77ABDB}"/>
              </a:ext>
            </a:extLst>
          </p:cNvPr>
          <p:cNvSpPr txBox="1">
            <a:spLocks/>
          </p:cNvSpPr>
          <p:nvPr/>
        </p:nvSpPr>
        <p:spPr>
          <a:xfrm>
            <a:off x="1249017" y="632929"/>
            <a:ext cx="10515600" cy="435133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ar-JO" dirty="0"/>
          </a:p>
        </p:txBody>
      </p:sp>
    </p:spTree>
    <p:extLst>
      <p:ext uri="{BB962C8B-B14F-4D97-AF65-F5344CB8AC3E}">
        <p14:creationId xmlns:p14="http://schemas.microsoft.com/office/powerpoint/2010/main" val="353087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529" y="-297"/>
            <a:ext cx="12193057" cy="6858594"/>
          </a:xfrm>
          <a:prstGeom prst="rect">
            <a:avLst/>
          </a:prstGeom>
        </p:spPr>
      </p:pic>
      <p:sp>
        <p:nvSpPr>
          <p:cNvPr id="3" name="מציין מיקום תוכן 2">
            <a:extLst>
              <a:ext uri="{FF2B5EF4-FFF2-40B4-BE49-F238E27FC236}">
                <a16:creationId xmlns:a16="http://schemas.microsoft.com/office/drawing/2014/main" id="{3A54D199-CA8B-401E-877F-3738784EB95C}"/>
              </a:ext>
            </a:extLst>
          </p:cNvPr>
          <p:cNvSpPr>
            <a:spLocks noGrp="1"/>
          </p:cNvSpPr>
          <p:nvPr>
            <p:ph idx="1"/>
          </p:nvPr>
        </p:nvSpPr>
        <p:spPr>
          <a:xfrm>
            <a:off x="6881090" y="966242"/>
            <a:ext cx="4952598" cy="4351338"/>
          </a:xfrm>
        </p:spPr>
        <p:txBody>
          <a:bodyPr/>
          <a:lstStyle/>
          <a:p>
            <a:pPr marL="0" indent="0">
              <a:lnSpc>
                <a:spcPct val="150000"/>
              </a:lnSpc>
              <a:buNone/>
            </a:pPr>
            <a:r>
              <a:rPr lang="ar-JO" dirty="0" smtClean="0">
                <a:latin typeface="Greta"/>
              </a:rPr>
              <a:t>يعني </a:t>
            </a:r>
            <a:r>
              <a:rPr lang="ar-JO" dirty="0">
                <a:latin typeface="Greta"/>
              </a:rPr>
              <a:t>هذا أنه يجب أن يتعرض الجسم لمسبِّب مرض معين حتى يطور جهاز المناعة أجساما مضادة له ويمتلك الشخص مناعة ضد هذا المرض.</a:t>
            </a:r>
          </a:p>
          <a:p>
            <a:pPr marL="0" indent="0">
              <a:lnSpc>
                <a:spcPct val="150000"/>
              </a:lnSpc>
              <a:buNone/>
            </a:pPr>
            <a:endParaRPr lang="ar-JO" dirty="0"/>
          </a:p>
        </p:txBody>
      </p:sp>
      <p:sp>
        <p:nvSpPr>
          <p:cNvPr id="4" name="מציין מיקום תוכן 2">
            <a:extLst>
              <a:ext uri="{FF2B5EF4-FFF2-40B4-BE49-F238E27FC236}">
                <a16:creationId xmlns:a16="http://schemas.microsoft.com/office/drawing/2014/main" id="{56C4AB62-7A3A-4D9E-971F-00F74E77ABDB}"/>
              </a:ext>
            </a:extLst>
          </p:cNvPr>
          <p:cNvSpPr txBox="1">
            <a:spLocks/>
          </p:cNvSpPr>
          <p:nvPr/>
        </p:nvSpPr>
        <p:spPr>
          <a:xfrm>
            <a:off x="1249017" y="632929"/>
            <a:ext cx="10515600" cy="435133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ar-JO" dirty="0"/>
          </a:p>
        </p:txBody>
      </p:sp>
    </p:spTree>
    <p:extLst>
      <p:ext uri="{BB962C8B-B14F-4D97-AF65-F5344CB8AC3E}">
        <p14:creationId xmlns:p14="http://schemas.microsoft.com/office/powerpoint/2010/main" val="19200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529" y="-297"/>
            <a:ext cx="12193057" cy="6858594"/>
          </a:xfrm>
          <a:prstGeom prst="rect">
            <a:avLst/>
          </a:prstGeom>
        </p:spPr>
      </p:pic>
      <p:sp>
        <p:nvSpPr>
          <p:cNvPr id="2" name="כותרת 1">
            <a:extLst>
              <a:ext uri="{FF2B5EF4-FFF2-40B4-BE49-F238E27FC236}">
                <a16:creationId xmlns:a16="http://schemas.microsoft.com/office/drawing/2014/main" id="{D2C2AD69-5632-46A5-8C59-52CAB5591E30}"/>
              </a:ext>
            </a:extLst>
          </p:cNvPr>
          <p:cNvSpPr>
            <a:spLocks noGrp="1"/>
          </p:cNvSpPr>
          <p:nvPr>
            <p:ph type="title"/>
          </p:nvPr>
        </p:nvSpPr>
        <p:spPr>
          <a:xfrm>
            <a:off x="5061526" y="171161"/>
            <a:ext cx="2004291" cy="761711"/>
          </a:xfrm>
        </p:spPr>
        <p:txBody>
          <a:bodyPr>
            <a:normAutofit/>
          </a:bodyPr>
          <a:lstStyle/>
          <a:p>
            <a:pPr algn="ctr"/>
            <a:r>
              <a:rPr lang="ar-JO" sz="3600" b="1" dirty="0"/>
              <a:t>فيروس</a:t>
            </a:r>
            <a:endParaRPr lang="he-IL" sz="3600" b="1" dirty="0"/>
          </a:p>
        </p:txBody>
      </p:sp>
      <p:sp>
        <p:nvSpPr>
          <p:cNvPr id="3" name="מציין מיקום תוכן 2">
            <a:extLst>
              <a:ext uri="{FF2B5EF4-FFF2-40B4-BE49-F238E27FC236}">
                <a16:creationId xmlns:a16="http://schemas.microsoft.com/office/drawing/2014/main" id="{6B3AF0B5-0257-4D1A-B366-697587102CDF}"/>
              </a:ext>
            </a:extLst>
          </p:cNvPr>
          <p:cNvSpPr>
            <a:spLocks noGrp="1"/>
          </p:cNvSpPr>
          <p:nvPr>
            <p:ph idx="1"/>
          </p:nvPr>
        </p:nvSpPr>
        <p:spPr>
          <a:xfrm>
            <a:off x="6650182" y="932872"/>
            <a:ext cx="4845626" cy="5246255"/>
          </a:xfrm>
        </p:spPr>
        <p:txBody>
          <a:bodyPr>
            <a:noAutofit/>
          </a:bodyPr>
          <a:lstStyle/>
          <a:p>
            <a:pPr>
              <a:lnSpc>
                <a:spcPct val="170000"/>
              </a:lnSpc>
            </a:pPr>
            <a:r>
              <a:rPr lang="ar-JO" dirty="0"/>
              <a:t>تكاثر الفيروسات يُطلق على عمليّة تكاثر الفيروسات عملية التناسخ؛ لأنها لا تقوم بهذه العملية وحدها بل تحتاج إلى كائنٍ حي آخر ليزوّدها بالطاقة والمواد الأساسية والمركبات الأساسية التي تساعدها على بناء أحماض نووية وبروتينية لها.</a:t>
            </a:r>
            <a:br>
              <a:rPr lang="ar-JO" dirty="0"/>
            </a:br>
            <a:r>
              <a:rPr lang="ar-JO" dirty="0"/>
              <a:t/>
            </a:r>
            <a:br>
              <a:rPr lang="ar-JO" dirty="0"/>
            </a:br>
            <a:endParaRPr lang="he-IL" dirty="0"/>
          </a:p>
        </p:txBody>
      </p:sp>
      <p:pic>
        <p:nvPicPr>
          <p:cNvPr id="5" name="תמונה 4">
            <a:extLst>
              <a:ext uri="{FF2B5EF4-FFF2-40B4-BE49-F238E27FC236}">
                <a16:creationId xmlns:a16="http://schemas.microsoft.com/office/drawing/2014/main" id="{E626C077-AEAE-4CAD-9A3F-589E16D3C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00197">
            <a:off x="1333716" y="2543512"/>
            <a:ext cx="1115345" cy="1092874"/>
          </a:xfrm>
          <a:prstGeom prst="rect">
            <a:avLst/>
          </a:prstGeom>
        </p:spPr>
      </p:pic>
    </p:spTree>
    <p:extLst>
      <p:ext uri="{BB962C8B-B14F-4D97-AF65-F5344CB8AC3E}">
        <p14:creationId xmlns:p14="http://schemas.microsoft.com/office/powerpoint/2010/main" val="368117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FEBFD89-2D63-4179-B66E-84E9FC9CDD26}"/>
              </a:ext>
            </a:extLst>
          </p:cNvPr>
          <p:cNvSpPr>
            <a:spLocks noGrp="1"/>
          </p:cNvSpPr>
          <p:nvPr>
            <p:ph idx="1"/>
          </p:nvPr>
        </p:nvSpPr>
        <p:spPr>
          <a:xfrm>
            <a:off x="838200" y="711200"/>
            <a:ext cx="11188700" cy="5465763"/>
          </a:xfrm>
        </p:spPr>
        <p:txBody>
          <a:bodyPr>
            <a:normAutofit/>
          </a:bodyPr>
          <a:lstStyle/>
          <a:p>
            <a:pPr marL="0" indent="0">
              <a:buNone/>
            </a:pPr>
            <a:r>
              <a:rPr lang="ar-JO" b="1" dirty="0"/>
              <a:t>دورة حياة الفيروس </a:t>
            </a:r>
          </a:p>
          <a:p>
            <a:pPr marL="0" indent="0">
              <a:buNone/>
            </a:pPr>
            <a:r>
              <a:rPr lang="ar-JO" dirty="0"/>
              <a:t>يمر الفيروس أثناء دورة حياته بعدة مراحل وهي: </a:t>
            </a:r>
          </a:p>
          <a:p>
            <a:pPr marL="514350" indent="-514350">
              <a:buAutoNum type="arabicPeriod"/>
            </a:pPr>
            <a:r>
              <a:rPr lang="ar-JO" dirty="0"/>
              <a:t>مرحلة الامتزاز (الالتصاق): وهي المرحلة التي يلتصق فيها جسم الفيروس بالغلاف الخارجي للخلية العائلة.</a:t>
            </a:r>
          </a:p>
          <a:p>
            <a:pPr marL="514350" indent="-514350">
              <a:buAutoNum type="arabicPeriod"/>
            </a:pPr>
            <a:r>
              <a:rPr lang="ar-JO" dirty="0"/>
              <a:t> مرحلة الدخول إلى الخلية العائلة: تقوم الخلية العائلة في هذه المرحلة بالتهام الفيروس دون أي نشاط من الفيروس، ويصبحا داخل غشاء واحد. </a:t>
            </a:r>
          </a:p>
          <a:p>
            <a:pPr marL="514350" indent="-514350">
              <a:buAutoNum type="arabicPeriod"/>
            </a:pPr>
            <a:r>
              <a:rPr lang="ar-JO" dirty="0"/>
              <a:t>مرحلة إنتاج المكونات: تتوقّف الخلية العائلة في هذه المرحلة عن إنتاج بروتيناتها الخاصة وحمضها النووي، وتبدأ بإنتاج الحامض النووي والبروتين الخاص بالفيروس. </a:t>
            </a:r>
          </a:p>
          <a:p>
            <a:pPr marL="514350" indent="-514350">
              <a:buAutoNum type="arabicPeriod"/>
            </a:pPr>
            <a:r>
              <a:rPr lang="ar-JO" dirty="0"/>
              <a:t>الخروج من الخلية: تتحرّر الفيروسات في هذه المرحلة من الخلايا المصابة ببطء شديد، وتخرج إمّا عن طريق انفجار الخلايا المصابة، أو عن طريق المرور من الغشاء دون انفجار.</a:t>
            </a:r>
            <a:br>
              <a:rPr lang="ar-JO" dirty="0"/>
            </a:br>
            <a:r>
              <a:rPr lang="ar-JO" dirty="0"/>
              <a:t/>
            </a:r>
            <a:br>
              <a:rPr lang="ar-JO" dirty="0"/>
            </a:br>
            <a:endParaRPr lang="he-IL" dirty="0"/>
          </a:p>
        </p:txBody>
      </p:sp>
      <p:pic>
        <p:nvPicPr>
          <p:cNvPr id="5" name="תמונה 4">
            <a:extLst>
              <a:ext uri="{FF2B5EF4-FFF2-40B4-BE49-F238E27FC236}">
                <a16:creationId xmlns:a16="http://schemas.microsoft.com/office/drawing/2014/main" id="{04D10F8E-E2EB-4FA5-8277-B64883AE1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482"/>
            <a:ext cx="2425701" cy="1448404"/>
          </a:xfrm>
          <a:prstGeom prst="rect">
            <a:avLst/>
          </a:prstGeom>
        </p:spPr>
      </p:pic>
    </p:spTree>
    <p:extLst>
      <p:ext uri="{BB962C8B-B14F-4D97-AF65-F5344CB8AC3E}">
        <p14:creationId xmlns:p14="http://schemas.microsoft.com/office/powerpoint/2010/main" val="84640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F823E2C-EE19-4E4A-8863-1F4A6D471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7" y="957838"/>
            <a:ext cx="6271491" cy="4703619"/>
          </a:xfrm>
          <a:prstGeom prst="rect">
            <a:avLst/>
          </a:prstGeom>
        </p:spPr>
      </p:pic>
    </p:spTree>
    <p:extLst>
      <p:ext uri="{BB962C8B-B14F-4D97-AF65-F5344CB8AC3E}">
        <p14:creationId xmlns:p14="http://schemas.microsoft.com/office/powerpoint/2010/main" val="226656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529" y="-297"/>
            <a:ext cx="12193057" cy="6858594"/>
          </a:xfrm>
          <a:prstGeom prst="rect">
            <a:avLst/>
          </a:prstGeom>
        </p:spPr>
      </p:pic>
      <p:sp>
        <p:nvSpPr>
          <p:cNvPr id="2" name="מלבן 1">
            <a:extLst>
              <a:ext uri="{FF2B5EF4-FFF2-40B4-BE49-F238E27FC236}">
                <a16:creationId xmlns:a16="http://schemas.microsoft.com/office/drawing/2014/main" id="{15F4B3A8-4E6B-4ECB-9561-DBC08E937C79}"/>
              </a:ext>
            </a:extLst>
          </p:cNvPr>
          <p:cNvSpPr/>
          <p:nvPr/>
        </p:nvSpPr>
        <p:spPr>
          <a:xfrm>
            <a:off x="4701309" y="267854"/>
            <a:ext cx="7204364" cy="5632311"/>
          </a:xfrm>
          <a:prstGeom prst="rect">
            <a:avLst/>
          </a:prstGeom>
        </p:spPr>
        <p:txBody>
          <a:bodyPr wrap="square">
            <a:spAutoFit/>
          </a:bodyPr>
          <a:lstStyle/>
          <a:p>
            <a:pPr>
              <a:lnSpc>
                <a:spcPct val="150000"/>
              </a:lnSpc>
            </a:pPr>
            <a:r>
              <a:rPr lang="ar-JO" sz="2400" b="1" i="0" dirty="0">
                <a:effectLst/>
                <a:latin typeface="DroidArabicKufi-Regular"/>
              </a:rPr>
              <a:t>ما هو مرض الجدري </a:t>
            </a:r>
          </a:p>
          <a:p>
            <a:pPr>
              <a:lnSpc>
                <a:spcPct val="150000"/>
              </a:lnSpc>
            </a:pPr>
            <a:r>
              <a:rPr lang="ar-JO" sz="2400" b="0" i="0" dirty="0">
                <a:effectLst/>
                <a:latin typeface="DroidArabicKufi-Regular"/>
              </a:rPr>
              <a:t>مرض الجدري عبارة عن فيروس معدي يظهر على شكل حبوبٍ وبثورٍ وندب صغيرة منتشرة على جلد الشخص المصاب .</a:t>
            </a:r>
          </a:p>
          <a:p>
            <a:pPr>
              <a:lnSpc>
                <a:spcPct val="150000"/>
              </a:lnSpc>
            </a:pPr>
            <a:r>
              <a:rPr lang="ar-JO" sz="2400" b="0" i="0" dirty="0">
                <a:effectLst/>
                <a:latin typeface="DroidArabicKufi-Regular"/>
              </a:rPr>
              <a:t> يكون مرض الجدري معدياً بشكلٍ سريع عند الاتّصال القوي بالشّخص المصاب؛ فتُنقل العدوى إلى الشّخص السليم، وذلك عند القيام باستخدام أدوات ومستلزمات الشخص المصاب. </a:t>
            </a:r>
          </a:p>
          <a:p>
            <a:pPr>
              <a:lnSpc>
                <a:spcPct val="150000"/>
              </a:lnSpc>
            </a:pPr>
            <a:r>
              <a:rPr lang="ar-JO" sz="2400" b="0" i="0" dirty="0">
                <a:effectLst/>
                <a:latin typeface="DroidArabicKufi-Regular"/>
              </a:rPr>
              <a:t>ينتشر مرض الجدري بشكل بطيء في أجزاء الجسم وبشكل ضيّق، ولا تتمّ العدوى إلّا عند اكتمال حدوث الطّفح الجلدي على جلد المصاب، وحدوث الاتّصال القوي والكبير مع الشخص المصاب.</a:t>
            </a:r>
            <a:r>
              <a:rPr lang="ar-JO" sz="2400" dirty="0"/>
              <a:t/>
            </a:r>
            <a:br>
              <a:rPr lang="ar-JO" sz="2400" dirty="0"/>
            </a:br>
            <a:endParaRPr lang="he-IL" sz="2400" dirty="0"/>
          </a:p>
        </p:txBody>
      </p:sp>
      <p:pic>
        <p:nvPicPr>
          <p:cNvPr id="4" name="תמונה 3">
            <a:extLst>
              <a:ext uri="{FF2B5EF4-FFF2-40B4-BE49-F238E27FC236}">
                <a16:creationId xmlns:a16="http://schemas.microsoft.com/office/drawing/2014/main" id="{1C8A9E05-4EBB-4FAA-9CB6-2199E5EAE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070" y="5356951"/>
            <a:ext cx="2158533" cy="1086427"/>
          </a:xfrm>
          <a:prstGeom prst="rect">
            <a:avLst/>
          </a:prstGeom>
        </p:spPr>
      </p:pic>
    </p:spTree>
    <p:extLst>
      <p:ext uri="{BB962C8B-B14F-4D97-AF65-F5344CB8AC3E}">
        <p14:creationId xmlns:p14="http://schemas.microsoft.com/office/powerpoint/2010/main" val="402049946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343</Words>
  <Application>Microsoft Office PowerPoint</Application>
  <PresentationFormat>מסך רחב</PresentationFormat>
  <Paragraphs>31</Paragraphs>
  <Slides>12</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12</vt:i4>
      </vt:variant>
    </vt:vector>
  </HeadingPairs>
  <TitlesOfParts>
    <vt:vector size="20" baseType="lpstr">
      <vt:lpstr>Arial</vt:lpstr>
      <vt:lpstr>Calibri</vt:lpstr>
      <vt:lpstr>Calibri Light</vt:lpstr>
      <vt:lpstr>DroidArabicKufi-Regular</vt:lpstr>
      <vt:lpstr>Greta</vt:lpstr>
      <vt:lpstr>Sakkal Majalla</vt:lpstr>
      <vt:lpstr>Times New Roman</vt:lpstr>
      <vt:lpstr>ערכת נושא Office</vt:lpstr>
      <vt:lpstr>التطعيم في الماضي والحاضر والمستقبل </vt:lpstr>
      <vt:lpstr>מצגת של PowerPoint‏</vt:lpstr>
      <vt:lpstr>מצגת של PowerPoint‏</vt:lpstr>
      <vt:lpstr>מצגת של PowerPoint‏</vt:lpstr>
      <vt:lpstr>מצגת של PowerPoint‏</vt:lpstr>
      <vt:lpstr>فيروس</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التطعيم في الماضي والحاضر والمستقبل</dc:title>
  <dc:creator>USER</dc:creator>
  <cp:lastModifiedBy>USER</cp:lastModifiedBy>
  <cp:revision>10</cp:revision>
  <dcterms:modified xsi:type="dcterms:W3CDTF">2024-12-09T09:22:53Z</dcterms:modified>
</cp:coreProperties>
</file>